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4" r:id="rId1"/>
  </p:sldMasterIdLst>
  <p:notesMasterIdLst>
    <p:notesMasterId r:id="rId10"/>
  </p:notesMasterIdLst>
  <p:sldIdLst>
    <p:sldId id="256" r:id="rId2"/>
    <p:sldId id="268" r:id="rId3"/>
    <p:sldId id="294" r:id="rId4"/>
    <p:sldId id="277" r:id="rId5"/>
    <p:sldId id="296" r:id="rId6"/>
    <p:sldId id="298" r:id="rId7"/>
    <p:sldId id="279" r:id="rId8"/>
    <p:sldId id="29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3B60"/>
    <a:srgbClr val="0C3B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4" autoAdjust="0"/>
    <p:restoredTop sz="94660"/>
  </p:normalViewPr>
  <p:slideViewPr>
    <p:cSldViewPr snapToGrid="0">
      <p:cViewPr varScale="1">
        <p:scale>
          <a:sx n="89" d="100"/>
          <a:sy n="89" d="100"/>
        </p:scale>
        <p:origin x="9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8AE8FA-7FF4-4248-8992-5A78500F7C8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C8FF6E-54BC-460E-B925-ECF1FD75F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6944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21A3-7F84-471E-9376-9D33BC7D15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23B0-5E33-4F11-A7C7-8EA4F72C7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431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21A3-7F84-471E-9376-9D33BC7D15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23B0-5E33-4F11-A7C7-8EA4F72C7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319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21A3-7F84-471E-9376-9D33BC7D15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23B0-5E33-4F11-A7C7-8EA4F72C7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265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21A3-7F84-471E-9376-9D33BC7D15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23B0-5E33-4F11-A7C7-8EA4F72C7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4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21A3-7F84-471E-9376-9D33BC7D15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23B0-5E33-4F11-A7C7-8EA4F72C7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903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21A3-7F84-471E-9376-9D33BC7D15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23B0-5E33-4F11-A7C7-8EA4F72C7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57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21A3-7F84-471E-9376-9D33BC7D15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23B0-5E33-4F11-A7C7-8EA4F72C7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21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21A3-7F84-471E-9376-9D33BC7D15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23B0-5E33-4F11-A7C7-8EA4F72C7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936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21A3-7F84-471E-9376-9D33BC7D15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23B0-5E33-4F11-A7C7-8EA4F72C7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436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21A3-7F84-471E-9376-9D33BC7D15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23B0-5E33-4F11-A7C7-8EA4F72C7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713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21A3-7F84-471E-9376-9D33BC7D15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8223B0-5E33-4F11-A7C7-8EA4F72C7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6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BF21A3-7F84-471E-9376-9D33BC7D157B}" type="datetimeFigureOut">
              <a:rPr lang="en-US" smtClean="0"/>
              <a:t>4/28/2020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223B0-5E33-4F11-A7C7-8EA4F72C74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595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55" r:id="rId1"/>
    <p:sldLayoutId id="2147484056" r:id="rId2"/>
    <p:sldLayoutId id="2147484057" r:id="rId3"/>
    <p:sldLayoutId id="2147484058" r:id="rId4"/>
    <p:sldLayoutId id="2147484059" r:id="rId5"/>
    <p:sldLayoutId id="2147484060" r:id="rId6"/>
    <p:sldLayoutId id="2147484061" r:id="rId7"/>
    <p:sldLayoutId id="2147484062" r:id="rId8"/>
    <p:sldLayoutId id="2147484063" r:id="rId9"/>
    <p:sldLayoutId id="2147484064" r:id="rId10"/>
    <p:sldLayoutId id="214748406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charrel5@Coastline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23" y="202345"/>
            <a:ext cx="2341372" cy="1143235"/>
          </a:xfrm>
          <a:prstGeom prst="rect">
            <a:avLst/>
          </a:prstGeom>
        </p:spPr>
      </p:pic>
      <p:sp>
        <p:nvSpPr>
          <p:cNvPr id="8" name="Flowchart: Manual Input 7"/>
          <p:cNvSpPr/>
          <p:nvPr/>
        </p:nvSpPr>
        <p:spPr>
          <a:xfrm flipH="1">
            <a:off x="-4" y="2593472"/>
            <a:ext cx="2449298" cy="4271962"/>
          </a:xfrm>
          <a:prstGeom prst="flowChartManualInput">
            <a:avLst/>
          </a:prstGeom>
          <a:solidFill>
            <a:srgbClr val="093B60"/>
          </a:solidFill>
          <a:ln w="635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997" y="2416101"/>
            <a:ext cx="2463291" cy="628959"/>
          </a:xfrm>
          <a:prstGeom prst="rect">
            <a:avLst/>
          </a:prstGeom>
        </p:spPr>
      </p:pic>
      <p:sp>
        <p:nvSpPr>
          <p:cNvPr id="12" name="TextBox 11"/>
          <p:cNvSpPr txBox="1">
            <a:spLocks noChangeAspect="1"/>
          </p:cNvSpPr>
          <p:nvPr/>
        </p:nvSpPr>
        <p:spPr>
          <a:xfrm>
            <a:off x="3408218" y="712402"/>
            <a:ext cx="4763193" cy="144501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3D465770-ABFD-864B-BDAB-4D7294CA7FD1}"/>
              </a:ext>
            </a:extLst>
          </p:cNvPr>
          <p:cNvSpPr/>
          <p:nvPr/>
        </p:nvSpPr>
        <p:spPr>
          <a:xfrm>
            <a:off x="3077737" y="1728438"/>
            <a:ext cx="5441795" cy="2709747"/>
          </a:xfrm>
          <a:prstGeom prst="roundRect">
            <a:avLst/>
          </a:prstGeom>
          <a:solidFill>
            <a:schemeClr val="accent1">
              <a:lumMod val="5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Extended Learning Division (ELD)</a:t>
            </a:r>
            <a:endParaRPr lang="en-US" sz="3600" dirty="0"/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0315001A-C231-9D46-A676-67325668325E}"/>
              </a:ext>
            </a:extLst>
          </p:cNvPr>
          <p:cNvSpPr/>
          <p:nvPr/>
        </p:nvSpPr>
        <p:spPr>
          <a:xfrm>
            <a:off x="5430644" y="5688398"/>
            <a:ext cx="3088888" cy="9144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Chermaine M. Harrell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Dean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991B569-A5E2-9C4D-9F68-55D7CE6F0049}"/>
              </a:ext>
            </a:extLst>
          </p:cNvPr>
          <p:cNvSpPr txBox="1"/>
          <p:nvPr/>
        </p:nvSpPr>
        <p:spPr>
          <a:xfrm>
            <a:off x="8798311" y="5943600"/>
            <a:ext cx="121243" cy="101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F44962A-DEC1-A540-9B54-A34BB877FEFF}"/>
              </a:ext>
            </a:extLst>
          </p:cNvPr>
          <p:cNvSpPr txBox="1"/>
          <p:nvPr/>
        </p:nvSpPr>
        <p:spPr>
          <a:xfrm>
            <a:off x="8950711" y="6096000"/>
            <a:ext cx="121243" cy="1012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1732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63000">
              <a:schemeClr val="accent3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63" y="128003"/>
            <a:ext cx="1899297" cy="9273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063" y="5864362"/>
            <a:ext cx="2527610" cy="79916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2900" y="1055385"/>
            <a:ext cx="8252461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>
              <a:latin typeface="Montserrat"/>
            </a:endParaRPr>
          </a:p>
          <a:p>
            <a:pPr lvl="2">
              <a:spcBef>
                <a:spcPct val="0"/>
              </a:spcBef>
              <a:defRPr/>
            </a:pPr>
            <a:r>
              <a:rPr lang="en-US" altLang="en-US" sz="2000" b="1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Ancillary Division of the College</a:t>
            </a:r>
          </a:p>
          <a:p>
            <a:pPr lvl="1">
              <a:spcBef>
                <a:spcPct val="0"/>
              </a:spcBef>
              <a:defRPr/>
            </a:pPr>
            <a:endParaRPr lang="en-US" altLang="en-US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1657350" lvl="3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Not state funded; Income generated from fees, contracts &amp; grants</a:t>
            </a:r>
            <a:endParaRPr lang="en-US" altLang="en-US" sz="1600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1657350" lvl="3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Deliver unique programs and services using various modalities</a:t>
            </a:r>
          </a:p>
          <a:p>
            <a:pPr marL="1657350" lvl="3" indent="-285750">
              <a:buFont typeface="Arial" panose="020B0604020202020204" pitchFamily="34" charset="0"/>
              <a:buChar char="•"/>
              <a:tabLst>
                <a:tab pos="457200" algn="l"/>
              </a:tabLst>
            </a:pPr>
            <a:r>
              <a:rPr lang="en-US" altLang="en-US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Generate Revenue to support college efforts</a:t>
            </a:r>
          </a:p>
          <a:p>
            <a:pPr marL="800100" lvl="1" indent="-342900">
              <a:tabLst>
                <a:tab pos="457200" algn="l"/>
              </a:tabLst>
            </a:pPr>
            <a:endParaRPr lang="en-US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257300" lvl="2" indent="-342900">
              <a:tabLst>
                <a:tab pos="457200" algn="l"/>
              </a:tabLst>
            </a:pPr>
            <a:r>
              <a:rPr lang="en-US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Our Programs:</a:t>
            </a:r>
          </a:p>
          <a:p>
            <a:pPr marL="1257300" lvl="2" indent="-342900">
              <a:tabLst>
                <a:tab pos="457200" algn="l"/>
              </a:tabLst>
            </a:pPr>
            <a:endParaRPr lang="en-US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7350" lvl="3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innovative and geared toward adult learners in California, across the U.S. and throughout the world. </a:t>
            </a:r>
            <a:endParaRPr lang="en-US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57350" lvl="3" indent="-285750">
              <a:buFont typeface="Arial" panose="020B0604020202020204" pitchFamily="34" charset="0"/>
              <a:buChar char="•"/>
              <a:tabLst>
                <a:tab pos="914400" algn="l"/>
              </a:tabLst>
            </a:pP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Directly impact businesses and communities, helping citizens become more skilled</a:t>
            </a:r>
            <a:endParaRPr lang="en-US" altLang="en-US" dirty="0">
              <a:latin typeface="Times New Roman" panose="02020603050405020304" pitchFamily="18" charset="0"/>
              <a:ea typeface="ＭＳ Ｐゴシック" pitchFamily="34" charset="-128"/>
              <a:cs typeface="Times New Roman" panose="02020603050405020304" pitchFamily="18" charset="0"/>
            </a:endParaRPr>
          </a:p>
          <a:p>
            <a:pPr marL="1657350" lvl="3" indent="-285750">
              <a:spcBef>
                <a:spcPct val="0"/>
              </a:spcBef>
              <a:buFont typeface="Arial" panose="020B0604020202020204" pitchFamily="34" charset="0"/>
              <a:buChar char="•"/>
              <a:defRPr/>
            </a:pPr>
            <a:r>
              <a:rPr lang="en-US" altLang="en-US" dirty="0">
                <a:latin typeface="Times New Roman" panose="02020603050405020304" pitchFamily="18" charset="0"/>
                <a:ea typeface="ＭＳ Ｐゴシック" pitchFamily="34" charset="-128"/>
                <a:cs typeface="Times New Roman" panose="02020603050405020304" pitchFamily="18" charset="0"/>
              </a:rPr>
              <a:t>Dedicated support and flexibility to deliver programs and services that meet the unique needs of working populations</a:t>
            </a:r>
          </a:p>
          <a:p>
            <a:endParaRPr lang="en-US" dirty="0">
              <a:latin typeface="Montserra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54234" y="194469"/>
            <a:ext cx="69411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Extended Learning Division</a:t>
            </a:r>
          </a:p>
        </p:txBody>
      </p:sp>
    </p:spTree>
    <p:extLst>
      <p:ext uri="{BB962C8B-B14F-4D97-AF65-F5344CB8AC3E}">
        <p14:creationId xmlns:p14="http://schemas.microsoft.com/office/powerpoint/2010/main" val="2860401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63000">
              <a:schemeClr val="accent3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63" y="128003"/>
            <a:ext cx="1899297" cy="9273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063" y="5864362"/>
            <a:ext cx="2527610" cy="79916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3579" y="1346663"/>
            <a:ext cx="802178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Military 8-week Online Degree Programs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Education Offline – 12-week telecourse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Corporate Education – Kaiser Affiliated Program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Learning 1</a:t>
            </a:r>
            <a:r>
              <a:rPr lang="en-US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–Partnership with 4yr schools</a:t>
            </a:r>
          </a:p>
          <a:p>
            <a:pPr marL="1371600" lvl="2" indent="-457200">
              <a:buFont typeface="Arial" panose="020B0604020202020204" pitchFamily="34" charset="0"/>
              <a:buChar char="•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Work Force Development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Veteran Services</a:t>
            </a: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2873" y="128003"/>
            <a:ext cx="544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 Programs</a:t>
            </a:r>
          </a:p>
        </p:txBody>
      </p:sp>
    </p:spTree>
    <p:extLst>
      <p:ext uri="{BB962C8B-B14F-4D97-AF65-F5344CB8AC3E}">
        <p14:creationId xmlns:p14="http://schemas.microsoft.com/office/powerpoint/2010/main" val="2914849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63000">
              <a:schemeClr val="accent3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63" y="128003"/>
            <a:ext cx="1899297" cy="9273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063" y="5864362"/>
            <a:ext cx="2527610" cy="79916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3579" y="1346663"/>
            <a:ext cx="802178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1989 </a:t>
            </a:r>
            <a:r>
              <a:rPr lang="mr-IN" sz="2000" dirty="0">
                <a:latin typeface="Times New Roman" panose="02020603050405020304" pitchFamily="18" charset="0"/>
              </a:rPr>
              <a:t>–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Military Contract Education initial partnership with NCPACE </a:t>
            </a:r>
            <a:r>
              <a:rPr lang="mr-IN" sz="2000" dirty="0">
                <a:latin typeface="Times New Roman" panose="02020603050405020304" pitchFamily="18" charset="0"/>
              </a:rPr>
              <a:t>–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(primary military student base)</a:t>
            </a: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1998 </a:t>
            </a:r>
            <a:r>
              <a:rPr lang="mr-IN" sz="2000" dirty="0">
                <a:latin typeface="Times New Roman" panose="02020603050405020304" pitchFamily="18" charset="0"/>
              </a:rPr>
              <a:t>–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Military Online Programs</a:t>
            </a:r>
          </a:p>
          <a:p>
            <a:pPr marL="1714500" lvl="3" indent="-342900">
              <a:buFont typeface="Arial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Navy College Program Distance Learning Partnership (NCPACE) </a:t>
            </a:r>
          </a:p>
          <a:p>
            <a:pPr marL="1714500" lvl="3" indent="-342900">
              <a:buFont typeface="Arial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GoArmyEd</a:t>
            </a:r>
          </a:p>
          <a:p>
            <a:pPr marL="1714500" lvl="3" indent="-342900">
              <a:buFont typeface="Arial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Coast Guard Afloat</a:t>
            </a:r>
          </a:p>
          <a:p>
            <a:pPr marL="1714500" lvl="3" indent="-342900">
              <a:buFont typeface="Arial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Pocket Ed</a:t>
            </a:r>
          </a:p>
          <a:p>
            <a:pPr marL="1714500" lvl="3" indent="-342900">
              <a:buFont typeface="Arial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Career Advancement Account (MyCAA)</a:t>
            </a:r>
          </a:p>
          <a:p>
            <a:pPr lvl="1"/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2012-2016- Military Voluntary Education Changes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2873" y="128004"/>
            <a:ext cx="544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 PAST</a:t>
            </a:r>
          </a:p>
        </p:txBody>
      </p:sp>
    </p:spTree>
    <p:extLst>
      <p:ext uri="{BB962C8B-B14F-4D97-AF65-F5344CB8AC3E}">
        <p14:creationId xmlns:p14="http://schemas.microsoft.com/office/powerpoint/2010/main" val="1578882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63000">
              <a:schemeClr val="accent3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63" y="128003"/>
            <a:ext cx="1899297" cy="9273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390" y="6058831"/>
            <a:ext cx="2527610" cy="79916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35259" y="1055385"/>
            <a:ext cx="8060102" cy="7417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Rebuilding and Rebranding</a:t>
            </a:r>
          </a:p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Effectiveness</a:t>
            </a:r>
          </a:p>
          <a:p>
            <a:pPr marL="1714500" lvl="3" indent="-342900">
              <a:buFont typeface="Arial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Realignment of the division ~ within Coastline</a:t>
            </a:r>
          </a:p>
          <a:p>
            <a:pPr marL="1714500" lvl="3" indent="-342900">
              <a:buFont typeface="Arial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Function training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Outreach and enrollment growth</a:t>
            </a:r>
          </a:p>
          <a:p>
            <a:pPr marL="1714500" lvl="3" indent="-342900">
              <a:buFont typeface="Arial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Diversified student  population – Military Site Advisors</a:t>
            </a:r>
          </a:p>
          <a:p>
            <a:pPr marL="1714500" lvl="3" indent="-342900">
              <a:buFont typeface="Arial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new partnerships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Enrollment growth opportunities</a:t>
            </a:r>
          </a:p>
          <a:p>
            <a:pPr marL="1714500" lvl="3" indent="-342900">
              <a:buFont typeface="Arial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Army Credentialing program</a:t>
            </a:r>
          </a:p>
          <a:p>
            <a:pPr marL="1714500" lvl="3" indent="-342900">
              <a:buFont typeface="Arial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Skill Bridge Program</a:t>
            </a:r>
          </a:p>
          <a:p>
            <a:pPr marL="1714500" lvl="3" indent="-342900">
              <a:buFont typeface="Arial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Competency Based Education</a:t>
            </a:r>
          </a:p>
          <a:p>
            <a:pPr marL="1714500" lvl="3" indent="-342900">
              <a:buFont typeface="Arial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Navy Community College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 Offerings</a:t>
            </a:r>
          </a:p>
          <a:p>
            <a:pPr marL="1714500" lvl="3" indent="-342900">
              <a:buFont typeface="Arial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Shifting programs to support the needs of our student population</a:t>
            </a:r>
          </a:p>
          <a:p>
            <a:pPr marL="342900" indent="-342900">
              <a:buFont typeface="Arial" charset="0"/>
              <a:buChar char="•"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2873" y="128004"/>
            <a:ext cx="544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 FUTURE</a:t>
            </a:r>
          </a:p>
        </p:txBody>
      </p:sp>
    </p:spTree>
    <p:extLst>
      <p:ext uri="{BB962C8B-B14F-4D97-AF65-F5344CB8AC3E}">
        <p14:creationId xmlns:p14="http://schemas.microsoft.com/office/powerpoint/2010/main" val="27546855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63000">
              <a:schemeClr val="accent3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63" y="128003"/>
            <a:ext cx="1899297" cy="9273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063" y="5864362"/>
            <a:ext cx="2527610" cy="79916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025912" y="1405054"/>
            <a:ext cx="7058723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Improve Operational Efficiency to drive the most efficient use of our resources in order to provide affordable and effective services that yields maximum return on investment back to the college ~ Responsiveness to DoD and Corporate Opportunities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Identify resources to enhance efforts with instruction that align external professional training and experience for credit toward certificate/degree pathways _ Degree mapping to Military Occupations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Shifting programs to support the needs of our student population _ Credentialing and Skill Bridge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Outreach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2873" y="128003"/>
            <a:ext cx="544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ELD ~ FACULTY</a:t>
            </a:r>
          </a:p>
        </p:txBody>
      </p:sp>
    </p:spTree>
    <p:extLst>
      <p:ext uri="{BB962C8B-B14F-4D97-AF65-F5344CB8AC3E}">
        <p14:creationId xmlns:p14="http://schemas.microsoft.com/office/powerpoint/2010/main" val="182863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63000">
              <a:schemeClr val="accent3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963" y="128003"/>
            <a:ext cx="1899297" cy="9273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063" y="5864362"/>
            <a:ext cx="2527610" cy="79916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1538868" y="1260089"/>
            <a:ext cx="6106534" cy="50417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>
              <a:latin typeface="Montserrat"/>
            </a:endParaRPr>
          </a:p>
          <a:p>
            <a:r>
              <a:rPr lang="en-US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Accounting: Bookkeeping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ACCT C106	Excel for Accounting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ACCT C112	Intermediate Accounting 1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Accounting: General Accounting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ACCT C106	 Excel for Accounting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ACCT C112	Intermediate Accounting 1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Codes Professional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BCT C300	Introduction to International Building Code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BCT C301	Residential/Construction Blueprint Reading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BCT C303	Non-Structural Provisions of Building Code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BCT C304	Concrete Code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BCT C305	Framing Requirements of Building Code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BCT C306	Electrical Code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BCT C307	Mechanical Code 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BCT C308	Plumbing Code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BCT C311	Int'l Residential Code </a:t>
            </a:r>
          </a:p>
          <a:p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Computer Networking: Microsoft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CST C222A	Installing/Configuring Windows Server 2016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CST C223A	Networking with Windows Server 2016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CST C224A	Identity with Windows Server 2016</a:t>
            </a:r>
          </a:p>
          <a:p>
            <a:endParaRPr lang="en-US" dirty="0">
              <a:latin typeface="Montserrat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02873" y="128004"/>
            <a:ext cx="54425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Programs  - Phase Out</a:t>
            </a:r>
          </a:p>
        </p:txBody>
      </p:sp>
    </p:spTree>
    <p:extLst>
      <p:ext uri="{BB962C8B-B14F-4D97-AF65-F5344CB8AC3E}">
        <p14:creationId xmlns:p14="http://schemas.microsoft.com/office/powerpoint/2010/main" val="1287035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63000">
              <a:schemeClr val="accent3">
                <a:lumMod val="30000"/>
                <a:lumOff val="7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4" y="388672"/>
            <a:ext cx="1899297" cy="92738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063" y="5864362"/>
            <a:ext cx="2527610" cy="79916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617700" y="2066016"/>
            <a:ext cx="56342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5400" dirty="0">
              <a:latin typeface="Montserrat" panose="02000505000000020004"/>
            </a:endParaRPr>
          </a:p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8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Chermaine Harrell</a:t>
            </a:r>
          </a:p>
          <a:p>
            <a:pPr lvl="8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charrel5@Coastline.edu</a:t>
            </a:r>
            <a:endParaRPr 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8"/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714.788.0442</a:t>
            </a:r>
          </a:p>
        </p:txBody>
      </p:sp>
    </p:spTree>
    <p:extLst>
      <p:ext uri="{BB962C8B-B14F-4D97-AF65-F5344CB8AC3E}">
        <p14:creationId xmlns:p14="http://schemas.microsoft.com/office/powerpoint/2010/main" val="126321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52F2DD22611E9478146C764DAA7C68F" ma:contentTypeVersion="4" ma:contentTypeDescription="Create a new document." ma:contentTypeScope="" ma:versionID="804f60040be040ab56fb6b52d15fc460">
  <xsd:schema xmlns:xsd="http://www.w3.org/2001/XMLSchema" xmlns:xs="http://www.w3.org/2001/XMLSchema" xmlns:p="http://schemas.microsoft.com/office/2006/metadata/properties" xmlns:ns2="0ceafc29-5815-44bb-8734-b9d7da2cb19a" targetNamespace="http://schemas.microsoft.com/office/2006/metadata/properties" ma:root="true" ma:fieldsID="8f321529d30182c3bb79fea16b18a917" ns2:_="">
    <xsd:import namespace="0ceafc29-5815-44bb-8734-b9d7da2cb19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ceafc29-5815-44bb-8734-b9d7da2cb19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CF1822-97C0-4B65-8786-B15FE54D004D}"/>
</file>

<file path=customXml/itemProps2.xml><?xml version="1.0" encoding="utf-8"?>
<ds:datastoreItem xmlns:ds="http://schemas.openxmlformats.org/officeDocument/2006/customXml" ds:itemID="{5304D5E8-1961-42D5-A080-11D98D67978F}"/>
</file>

<file path=customXml/itemProps3.xml><?xml version="1.0" encoding="utf-8"?>
<ds:datastoreItem xmlns:ds="http://schemas.openxmlformats.org/officeDocument/2006/customXml" ds:itemID="{FC397362-C192-48E6-AC34-2431D1DD7D98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3272</TotalTime>
  <Words>456</Words>
  <Application>Microsoft Office PowerPoint</Application>
  <PresentationFormat>On-screen Show (4:3)</PresentationFormat>
  <Paragraphs>105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Montserrat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Dahnke, Lynn</dc:creator>
  <cp:lastModifiedBy>Yadira Lopez-Daly</cp:lastModifiedBy>
  <cp:revision>84</cp:revision>
  <dcterms:created xsi:type="dcterms:W3CDTF">2019-04-17T17:27:01Z</dcterms:created>
  <dcterms:modified xsi:type="dcterms:W3CDTF">2020-04-28T16:34:50Z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0x010100F52F2DD22611E9478146C764DAA7C68F</vt:lpwstr>
  </property>
</Properties>
</file>